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310" r:id="rId3"/>
    <p:sldId id="311" r:id="rId4"/>
    <p:sldId id="343" r:id="rId5"/>
    <p:sldId id="267" r:id="rId6"/>
    <p:sldId id="257" r:id="rId7"/>
    <p:sldId id="344" r:id="rId8"/>
    <p:sldId id="269" r:id="rId9"/>
    <p:sldId id="260" r:id="rId10"/>
    <p:sldId id="345" r:id="rId11"/>
    <p:sldId id="271" r:id="rId12"/>
    <p:sldId id="259" r:id="rId13"/>
    <p:sldId id="272" r:id="rId14"/>
    <p:sldId id="293" r:id="rId15"/>
    <p:sldId id="276" r:id="rId16"/>
    <p:sldId id="258" r:id="rId17"/>
    <p:sldId id="277" r:id="rId18"/>
    <p:sldId id="348" r:id="rId19"/>
    <p:sldId id="262" r:id="rId20"/>
    <p:sldId id="261" r:id="rId21"/>
    <p:sldId id="312" r:id="rId22"/>
    <p:sldId id="346" r:id="rId23"/>
    <p:sldId id="268" r:id="rId24"/>
    <p:sldId id="334" r:id="rId25"/>
    <p:sldId id="347" r:id="rId26"/>
    <p:sldId id="270" r:id="rId27"/>
    <p:sldId id="335" r:id="rId28"/>
    <p:sldId id="273" r:id="rId29"/>
    <p:sldId id="274" r:id="rId30"/>
    <p:sldId id="275" r:id="rId31"/>
    <p:sldId id="336" r:id="rId32"/>
    <p:sldId id="292" r:id="rId33"/>
    <p:sldId id="256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43000" r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1591945"/>
            <a:ext cx="10363200" cy="2228850"/>
          </a:xfrm>
        </p:spPr>
        <p:txBody>
          <a:bodyPr/>
          <a:lstStyle/>
          <a:p>
            <a:r>
              <a:rPr lang="zh-CN" altLang="en-US" sz="9600" b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南亚、西亚复习课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153" name="图片 262152" descr="7-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83" y="1578610"/>
            <a:ext cx="5256212" cy="4968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7" name="图片 263173" descr="7-15"/>
          <p:cNvPicPr>
            <a:picLocks noChangeAspect="1"/>
          </p:cNvPicPr>
          <p:nvPr/>
        </p:nvPicPr>
        <p:blipFill>
          <a:blip r:embed="rId4"/>
          <a:srcRect b="6079"/>
          <a:stretch>
            <a:fillRect/>
          </a:stretch>
        </p:blipFill>
        <p:spPr>
          <a:xfrm>
            <a:off x="5411470" y="3221990"/>
            <a:ext cx="3467100" cy="3442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8" name="图片 263174" descr="7-16"/>
          <p:cNvPicPr>
            <a:picLocks noChangeAspect="1"/>
          </p:cNvPicPr>
          <p:nvPr/>
        </p:nvPicPr>
        <p:blipFill>
          <a:blip r:embed="rId5"/>
          <a:srcRect b="6079"/>
          <a:stretch>
            <a:fillRect/>
          </a:stretch>
        </p:blipFill>
        <p:spPr>
          <a:xfrm>
            <a:off x="8996680" y="3447415"/>
            <a:ext cx="3234055" cy="31000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5" name="文本框 257045"/>
          <p:cNvSpPr txBox="1"/>
          <p:nvPr/>
        </p:nvSpPr>
        <p:spPr>
          <a:xfrm>
            <a:off x="109855" y="264795"/>
            <a:ext cx="319341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三、南亚的气候：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69385" y="151765"/>
            <a:ext cx="81064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/>
              <a:t>热带季风气候：</a:t>
            </a:r>
          </a:p>
          <a:p>
            <a:r>
              <a:rPr lang="zh-CN" altLang="en-US" sz="3600" b="1"/>
              <a:t>一年分为三季：</a:t>
            </a:r>
            <a:r>
              <a:rPr lang="zh-CN" altLang="en-US" sz="3600" b="1">
                <a:solidFill>
                  <a:srgbClr val="FF0000"/>
                </a:solidFill>
              </a:rPr>
              <a:t>热季</a:t>
            </a:r>
            <a:r>
              <a:rPr lang="zh-CN" altLang="en-US" sz="3600" b="1"/>
              <a:t>（</a:t>
            </a:r>
            <a:r>
              <a:rPr lang="en-US" altLang="zh-CN" sz="3600" b="1"/>
              <a:t>3-5</a:t>
            </a:r>
            <a:r>
              <a:rPr lang="zh-CN" altLang="en-US" sz="3600" b="1">
                <a:ea typeface="宋体" panose="02010600030101010101" pitchFamily="2" charset="-122"/>
              </a:rPr>
              <a:t>月）、</a:t>
            </a:r>
          </a:p>
          <a:p>
            <a:r>
              <a:rPr lang="zh-CN" altLang="en-US" sz="3600" b="1">
                <a:solidFill>
                  <a:srgbClr val="FF0000"/>
                </a:solidFill>
                <a:ea typeface="宋体" panose="02010600030101010101" pitchFamily="2" charset="-122"/>
              </a:rPr>
              <a:t>雨季</a:t>
            </a:r>
            <a:r>
              <a:rPr lang="zh-CN" altLang="en-US" sz="3600" b="1">
                <a:ea typeface="宋体" panose="02010600030101010101" pitchFamily="2" charset="-122"/>
              </a:rPr>
              <a:t>（</a:t>
            </a:r>
            <a:r>
              <a:rPr lang="en-US" altLang="zh-CN" sz="3600" b="1">
                <a:ea typeface="宋体" panose="02010600030101010101" pitchFamily="2" charset="-122"/>
              </a:rPr>
              <a:t>6-10</a:t>
            </a:r>
            <a:r>
              <a:rPr lang="zh-CN" altLang="en-US" sz="3600" b="1">
                <a:ea typeface="宋体" panose="02010600030101010101" pitchFamily="2" charset="-122"/>
              </a:rPr>
              <a:t>月）、</a:t>
            </a:r>
            <a:r>
              <a:rPr lang="zh-CN" altLang="en-US" sz="3600" b="1">
                <a:solidFill>
                  <a:srgbClr val="FF0000"/>
                </a:solidFill>
                <a:ea typeface="宋体" panose="02010600030101010101" pitchFamily="2" charset="-122"/>
              </a:rPr>
              <a:t>凉季</a:t>
            </a:r>
            <a:r>
              <a:rPr lang="zh-CN" altLang="en-US" sz="3600" b="1">
                <a:ea typeface="宋体" panose="02010600030101010101" pitchFamily="2" charset="-122"/>
              </a:rPr>
              <a:t>（</a:t>
            </a:r>
            <a:r>
              <a:rPr lang="en-US" altLang="zh-CN" sz="3600" b="1">
                <a:ea typeface="宋体" panose="02010600030101010101" pitchFamily="2" charset="-122"/>
              </a:rPr>
              <a:t>11</a:t>
            </a:r>
            <a:r>
              <a:rPr lang="zh-CN" altLang="en-US" sz="3600" b="1">
                <a:ea typeface="宋体" panose="02010600030101010101" pitchFamily="2" charset="-122"/>
              </a:rPr>
              <a:t>月</a:t>
            </a:r>
            <a:r>
              <a:rPr lang="en-US" altLang="zh-CN" sz="3600" b="1">
                <a:ea typeface="宋体" panose="02010600030101010101" pitchFamily="2" charset="-122"/>
              </a:rPr>
              <a:t>-</a:t>
            </a:r>
            <a:r>
              <a:rPr lang="zh-CN" altLang="en-US" sz="3600" b="1">
                <a:ea typeface="宋体" panose="02010600030101010101" pitchFamily="2" charset="-122"/>
              </a:rPr>
              <a:t>次年</a:t>
            </a:r>
            <a:r>
              <a:rPr lang="en-US" altLang="zh-CN" sz="3600" b="1">
                <a:ea typeface="宋体" panose="02010600030101010101" pitchFamily="2" charset="-122"/>
              </a:rPr>
              <a:t>2</a:t>
            </a:r>
            <a:r>
              <a:rPr lang="zh-CN" altLang="en-US" sz="3600" b="1">
                <a:ea typeface="宋体" panose="02010600030101010101" pitchFamily="2" charset="-122"/>
              </a:rPr>
              <a:t>月）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1337945"/>
            <a:ext cx="11105515" cy="36423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32050" y="2000250"/>
            <a:ext cx="2446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热带季风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41035" y="2000250"/>
            <a:ext cx="5797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802755" y="2000250"/>
            <a:ext cx="8470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74685" y="2000250"/>
            <a:ext cx="10541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西南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54735" y="2696845"/>
            <a:ext cx="626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242185" y="2696845"/>
            <a:ext cx="1670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次年</a:t>
            </a:r>
            <a:r>
              <a:rPr lang="en-US" altLang="zh-CN" sz="2800" b="1">
                <a:solidFill>
                  <a:srgbClr val="FF0000"/>
                </a:solidFill>
              </a:rPr>
              <a:t>2</a:t>
            </a:r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月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98440" y="2696845"/>
            <a:ext cx="1022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东北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510395" y="2696845"/>
            <a:ext cx="800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</a:rPr>
              <a:t>3</a:t>
            </a:r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月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80745" y="3472180"/>
            <a:ext cx="530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97905" y="3472180"/>
            <a:ext cx="704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热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878705" y="4184650"/>
            <a:ext cx="704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热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097905" y="4184650"/>
            <a:ext cx="704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雨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301865" y="4184650"/>
            <a:ext cx="704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凉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264211" descr="7-17-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30" y="72390"/>
            <a:ext cx="6682105" cy="5454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846570" y="171450"/>
            <a:ext cx="48977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1.</a:t>
            </a:r>
            <a:r>
              <a:rPr lang="zh-CN" altLang="en-US" sz="2800" b="1">
                <a:ea typeface="宋体" panose="02010600030101010101" pitchFamily="2" charset="-122"/>
              </a:rPr>
              <a:t>南亚北回归线以北形成热带季风气候的原因？</a:t>
            </a:r>
          </a:p>
        </p:txBody>
      </p:sp>
      <p:grpSp>
        <p:nvGrpSpPr>
          <p:cNvPr id="40964" name="组合 299017"/>
          <p:cNvGrpSpPr/>
          <p:nvPr/>
        </p:nvGrpSpPr>
        <p:grpSpPr>
          <a:xfrm>
            <a:off x="368300" y="11113"/>
            <a:ext cx="4497388" cy="1100137"/>
            <a:chOff x="2642" y="935"/>
            <a:chExt cx="2833" cy="693"/>
          </a:xfrm>
        </p:grpSpPr>
        <p:sp>
          <p:nvSpPr>
            <p:cNvPr id="40965" name="任意多边形 299013"/>
            <p:cNvSpPr/>
            <p:nvPr/>
          </p:nvSpPr>
          <p:spPr>
            <a:xfrm>
              <a:off x="2679" y="1079"/>
              <a:ext cx="2331" cy="143"/>
            </a:xfrm>
            <a:custGeom>
              <a:avLst/>
              <a:gdLst/>
              <a:ahLst/>
              <a:cxnLst/>
              <a:rect l="0" t="0" r="0" b="0"/>
              <a:pathLst>
                <a:path w="2331" h="143">
                  <a:moveTo>
                    <a:pt x="0" y="0"/>
                  </a:moveTo>
                  <a:cubicBezTo>
                    <a:pt x="157" y="21"/>
                    <a:pt x="653" y="113"/>
                    <a:pt x="942" y="128"/>
                  </a:cubicBezTo>
                  <a:cubicBezTo>
                    <a:pt x="1231" y="143"/>
                    <a:pt x="1506" y="111"/>
                    <a:pt x="1737" y="91"/>
                  </a:cubicBezTo>
                  <a:cubicBezTo>
                    <a:pt x="1968" y="71"/>
                    <a:pt x="2207" y="26"/>
                    <a:pt x="2331" y="9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66" name="任意多边形 299014"/>
            <p:cNvSpPr/>
            <p:nvPr/>
          </p:nvSpPr>
          <p:spPr>
            <a:xfrm>
              <a:off x="2642" y="1518"/>
              <a:ext cx="2432" cy="110"/>
            </a:xfrm>
            <a:custGeom>
              <a:avLst/>
              <a:gdLst/>
              <a:ahLst/>
              <a:cxnLst/>
              <a:rect l="0" t="0" r="0" b="0"/>
              <a:pathLst>
                <a:path w="2432" h="110">
                  <a:moveTo>
                    <a:pt x="0" y="0"/>
                  </a:moveTo>
                  <a:cubicBezTo>
                    <a:pt x="170" y="16"/>
                    <a:pt x="707" y="86"/>
                    <a:pt x="1009" y="98"/>
                  </a:cubicBezTo>
                  <a:cubicBezTo>
                    <a:pt x="1311" y="110"/>
                    <a:pt x="1574" y="88"/>
                    <a:pt x="1811" y="73"/>
                  </a:cubicBezTo>
                  <a:cubicBezTo>
                    <a:pt x="2048" y="58"/>
                    <a:pt x="2303" y="22"/>
                    <a:pt x="2432" y="9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67" name="文本框 299015"/>
            <p:cNvSpPr txBox="1"/>
            <p:nvPr/>
          </p:nvSpPr>
          <p:spPr>
            <a:xfrm rot="-448011">
              <a:off x="5066" y="1380"/>
              <a:ext cx="409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30°</a:t>
              </a:r>
            </a:p>
          </p:txBody>
        </p:sp>
        <p:sp>
          <p:nvSpPr>
            <p:cNvPr id="40968" name="文本框 299016"/>
            <p:cNvSpPr txBox="1"/>
            <p:nvPr/>
          </p:nvSpPr>
          <p:spPr>
            <a:xfrm rot="-448011">
              <a:off x="4967" y="935"/>
              <a:ext cx="409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35°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995795" y="2952750"/>
            <a:ext cx="4968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2.</a:t>
            </a:r>
            <a:r>
              <a:rPr lang="zh-CN" altLang="en-US" sz="2800" b="1">
                <a:ea typeface="宋体" panose="02010600030101010101" pitchFamily="2" charset="-122"/>
              </a:rPr>
              <a:t>南亚热带季风气候对农业生产的影响？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11340" y="1124585"/>
            <a:ext cx="491045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南亚北部高大的喜马拉雅山脉阻挡了来自亚洲中部的冷空气南下，是南亚北部气温比同纬度其它地区偏高。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741795" y="3905885"/>
            <a:ext cx="5080000" cy="2676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sz="2800" b="1">
                <a:solidFill>
                  <a:srgbClr val="FF0000"/>
                </a:solidFill>
                <a:ea typeface="宋体" panose="02010600030101010101" pitchFamily="2" charset="-122"/>
              </a:rPr>
              <a:t>有利：热带季风气候，终年高温、降水丰富，水热条件配合得当，利于农业生产。</a:t>
            </a:r>
          </a:p>
          <a:p>
            <a:pPr indent="0"/>
            <a:r>
              <a:rPr lang="zh-CN" sz="2800" b="1">
                <a:solidFill>
                  <a:srgbClr val="FF0000"/>
                </a:solidFill>
                <a:ea typeface="宋体" panose="02010600030101010101" pitchFamily="2" charset="-122"/>
              </a:rPr>
              <a:t>不利：西南季风不稳定（西南季风的强弱和进退程度不一），易发生旱涝灾害。</a:t>
            </a:r>
            <a:endParaRPr lang="zh-CN" altLang="en-US" sz="2800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264211" descr="7-17-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30" y="72390"/>
            <a:ext cx="6682105" cy="5454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955790" y="466725"/>
            <a:ext cx="48977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ea typeface="宋体" panose="02010600030101010101" pitchFamily="2" charset="-122"/>
              </a:rPr>
              <a:t>思考：孟买降水比安拉阿巴德多的原因？</a:t>
            </a:r>
          </a:p>
        </p:txBody>
      </p:sp>
      <p:grpSp>
        <p:nvGrpSpPr>
          <p:cNvPr id="40964" name="组合 299017"/>
          <p:cNvGrpSpPr/>
          <p:nvPr/>
        </p:nvGrpSpPr>
        <p:grpSpPr>
          <a:xfrm>
            <a:off x="368300" y="11113"/>
            <a:ext cx="4497388" cy="1100137"/>
            <a:chOff x="2642" y="935"/>
            <a:chExt cx="2833" cy="693"/>
          </a:xfrm>
        </p:grpSpPr>
        <p:sp>
          <p:nvSpPr>
            <p:cNvPr id="40965" name="任意多边形 299013"/>
            <p:cNvSpPr/>
            <p:nvPr/>
          </p:nvSpPr>
          <p:spPr>
            <a:xfrm>
              <a:off x="2679" y="1079"/>
              <a:ext cx="2331" cy="143"/>
            </a:xfrm>
            <a:custGeom>
              <a:avLst/>
              <a:gdLst/>
              <a:ahLst/>
              <a:cxnLst/>
              <a:rect l="0" t="0" r="0" b="0"/>
              <a:pathLst>
                <a:path w="2331" h="143">
                  <a:moveTo>
                    <a:pt x="0" y="0"/>
                  </a:moveTo>
                  <a:cubicBezTo>
                    <a:pt x="157" y="21"/>
                    <a:pt x="653" y="113"/>
                    <a:pt x="942" y="128"/>
                  </a:cubicBezTo>
                  <a:cubicBezTo>
                    <a:pt x="1231" y="143"/>
                    <a:pt x="1506" y="111"/>
                    <a:pt x="1737" y="91"/>
                  </a:cubicBezTo>
                  <a:cubicBezTo>
                    <a:pt x="1968" y="71"/>
                    <a:pt x="2207" y="26"/>
                    <a:pt x="2331" y="9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66" name="任意多边形 299014"/>
            <p:cNvSpPr/>
            <p:nvPr/>
          </p:nvSpPr>
          <p:spPr>
            <a:xfrm>
              <a:off x="2642" y="1518"/>
              <a:ext cx="2432" cy="110"/>
            </a:xfrm>
            <a:custGeom>
              <a:avLst/>
              <a:gdLst/>
              <a:ahLst/>
              <a:cxnLst/>
              <a:rect l="0" t="0" r="0" b="0"/>
              <a:pathLst>
                <a:path w="2432" h="110">
                  <a:moveTo>
                    <a:pt x="0" y="0"/>
                  </a:moveTo>
                  <a:cubicBezTo>
                    <a:pt x="170" y="16"/>
                    <a:pt x="707" y="86"/>
                    <a:pt x="1009" y="98"/>
                  </a:cubicBezTo>
                  <a:cubicBezTo>
                    <a:pt x="1311" y="110"/>
                    <a:pt x="1574" y="88"/>
                    <a:pt x="1811" y="73"/>
                  </a:cubicBezTo>
                  <a:cubicBezTo>
                    <a:pt x="2048" y="58"/>
                    <a:pt x="2303" y="22"/>
                    <a:pt x="2432" y="9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67" name="文本框 299015"/>
            <p:cNvSpPr txBox="1"/>
            <p:nvPr/>
          </p:nvSpPr>
          <p:spPr>
            <a:xfrm rot="-448011">
              <a:off x="5066" y="1380"/>
              <a:ext cx="409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30°</a:t>
              </a:r>
            </a:p>
          </p:txBody>
        </p:sp>
        <p:sp>
          <p:nvSpPr>
            <p:cNvPr id="40968" name="文本框 299016"/>
            <p:cNvSpPr txBox="1"/>
            <p:nvPr/>
          </p:nvSpPr>
          <p:spPr>
            <a:xfrm rot="-448011">
              <a:off x="4967" y="935"/>
              <a:ext cx="409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35°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943090" y="1821180"/>
            <a:ext cx="49104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</a:rPr>
              <a:t>①孟买距海近，受海洋影响大；</a:t>
            </a: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</a:rPr>
              <a:t>②孟买位于山地迎风坡，受来自印度洋的西南季风影响，降水多。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文本框 257045"/>
          <p:cNvSpPr txBox="1"/>
          <p:nvPr/>
        </p:nvSpPr>
        <p:spPr>
          <a:xfrm>
            <a:off x="109855" y="264795"/>
            <a:ext cx="256032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人口与经济</a:t>
            </a:r>
          </a:p>
        </p:txBody>
      </p:sp>
      <p:sp>
        <p:nvSpPr>
          <p:cNvPr id="2" name="文本框 257045"/>
          <p:cNvSpPr txBox="1"/>
          <p:nvPr/>
        </p:nvSpPr>
        <p:spPr>
          <a:xfrm>
            <a:off x="308610" y="1071245"/>
            <a:ext cx="1136777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南亚人口过亿的国家有：</a:t>
            </a:r>
            <a:r>
              <a:rPr lang="zh-CN" altLang="en-US" sz="2800" b="1" u="sng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en-US" sz="2800" b="1" u="sng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en-US" sz="2800" b="1" u="sng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zh-CN" altLang="en-US" sz="2800" b="1" u="sng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</a:p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南亚各国都是</a:t>
            </a:r>
            <a:r>
              <a:rPr lang="zh-CN" altLang="en-US" sz="2800" b="1" u="sng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，南亚经济发展水平最快的国家是</a:t>
            </a:r>
            <a:r>
              <a:rPr lang="zh-CN" altLang="en-US" sz="2800" b="1" u="sng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南亚的农作物分布特点：</a:t>
            </a: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水稻：</a:t>
            </a: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小麦：</a:t>
            </a: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黄麻：</a:t>
            </a: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棉花：</a:t>
            </a:r>
            <a:r>
              <a:rPr lang="zh-CN" altLang="en-US" sz="2800" b="1" u="sng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97120" y="955040"/>
            <a:ext cx="1156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印度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49390" y="955040"/>
            <a:ext cx="17030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巴基斯坦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921115" y="955040"/>
            <a:ext cx="1763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孟加拉国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902585" y="1618615"/>
            <a:ext cx="19945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发展中国家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136505" y="1618615"/>
            <a:ext cx="1156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印度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04950" y="3009900"/>
            <a:ext cx="4789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印度东北部和西部沿海地区。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13840" y="3632200"/>
            <a:ext cx="4539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西北部干旱少雨地区。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513840" y="4239895"/>
            <a:ext cx="1762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恒河下游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13840" y="4859655"/>
            <a:ext cx="2943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德干高原西部</a:t>
            </a:r>
          </a:p>
        </p:txBody>
      </p:sp>
      <p:pic>
        <p:nvPicPr>
          <p:cNvPr id="313347" name="图片 313346" descr="7-20班加罗尔甲骨文公司"/>
          <p:cNvPicPr>
            <a:picLocks noChangeAspect="1"/>
          </p:cNvPicPr>
          <p:nvPr/>
        </p:nvPicPr>
        <p:blipFill>
          <a:blip r:embed="rId2"/>
          <a:srcRect b="20186"/>
          <a:stretch>
            <a:fillRect/>
          </a:stretch>
        </p:blipFill>
        <p:spPr>
          <a:xfrm>
            <a:off x="6923405" y="2700020"/>
            <a:ext cx="4535488" cy="3024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6923405" y="2699703"/>
            <a:ext cx="1549400" cy="460375"/>
          </a:xfrm>
          <a:prstGeom prst="rect">
            <a:avLst/>
          </a:prstGeom>
          <a:solidFill>
            <a:srgbClr val="92D05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班加罗尔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13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" y="702945"/>
            <a:ext cx="11073765" cy="61163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54650" y="702945"/>
            <a:ext cx="934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</a:rPr>
              <a:t>1/5</a:t>
            </a:r>
            <a:endParaRPr lang="zh-CN" altLang="en-US" sz="2800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17230" y="702945"/>
            <a:ext cx="1156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印度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18895" y="1461135"/>
            <a:ext cx="1014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一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70475" y="1461135"/>
            <a:ext cx="17030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巴基斯坦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73545" y="1461135"/>
            <a:ext cx="1763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孟加拉国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70475" y="2077720"/>
            <a:ext cx="19945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发展中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7550" y="2745740"/>
            <a:ext cx="1156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印度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741420" y="2745740"/>
            <a:ext cx="1156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农业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4185" y="4060190"/>
            <a:ext cx="1156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水稻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961640" y="4060190"/>
            <a:ext cx="4789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印度东北部和西部沿海地区。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91185" y="4757420"/>
            <a:ext cx="1156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小麦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61640" y="4819015"/>
            <a:ext cx="3258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西北部干旱少雨地区。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318895" y="5459095"/>
            <a:ext cx="1762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恒河下游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624070" y="5459095"/>
            <a:ext cx="2943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德干高原西部</a:t>
            </a:r>
          </a:p>
        </p:txBody>
      </p:sp>
      <p:sp>
        <p:nvSpPr>
          <p:cNvPr id="20485" name="文本框 257045"/>
          <p:cNvSpPr txBox="1"/>
          <p:nvPr/>
        </p:nvSpPr>
        <p:spPr>
          <a:xfrm>
            <a:off x="286385" y="119380"/>
            <a:ext cx="345503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四、人口与经济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425190" y="227330"/>
            <a:ext cx="3863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7030A0"/>
                </a:solidFill>
              </a:rPr>
              <a:t>结合课本</a:t>
            </a:r>
            <a:r>
              <a:rPr lang="en-US" altLang="zh-CN" b="1">
                <a:solidFill>
                  <a:srgbClr val="7030A0"/>
                </a:solidFill>
              </a:rPr>
              <a:t>P46</a:t>
            </a:r>
            <a:r>
              <a:rPr lang="zh-CN" altLang="en-US" b="1">
                <a:solidFill>
                  <a:srgbClr val="7030A0"/>
                </a:solidFill>
                <a:ea typeface="宋体" panose="02010600030101010101" pitchFamily="2" charset="-122"/>
              </a:rPr>
              <a:t>页完成：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770" y="122555"/>
            <a:ext cx="9897745" cy="66116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52310" y="1098550"/>
            <a:ext cx="712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891780" y="3263265"/>
            <a:ext cx="712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2725" y="365760"/>
            <a:ext cx="2248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7030A0"/>
                </a:solidFill>
                <a:ea typeface="宋体" panose="02010600030101010101" pitchFamily="2" charset="-122"/>
              </a:rPr>
              <a:t>练习题：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6" grpId="2"/>
      <p:bldP spid="2" grpId="1"/>
      <p:bldP spid="2" grpId="2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55" y="774065"/>
            <a:ext cx="11663045" cy="4628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96965" y="1510665"/>
            <a:ext cx="712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</a:rPr>
              <a:t>C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50255" y="4186555"/>
            <a:ext cx="712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</a:rPr>
              <a:t>B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6" grpId="2"/>
      <p:bldP spid="2" grpId="1"/>
      <p:bldP spid="2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821690"/>
            <a:ext cx="11421745" cy="4674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56755" y="2072640"/>
            <a:ext cx="1878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ea typeface="宋体" panose="02010600030101010101" pitchFamily="2" charset="-122"/>
              </a:rPr>
              <a:t>恒河平原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366260" y="1489075"/>
            <a:ext cx="712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78855" y="4212590"/>
            <a:ext cx="712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" y="0"/>
            <a:ext cx="974598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52235" y="3823335"/>
            <a:ext cx="666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207000" y="5193665"/>
            <a:ext cx="712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2270" y="246380"/>
            <a:ext cx="5216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</a:rPr>
              <a:t>《南亚》学习目标：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5470" y="953135"/>
            <a:ext cx="1043432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3200" b="1"/>
              <a:t>1.</a:t>
            </a:r>
            <a:r>
              <a:rPr lang="zh-CN" altLang="en-US" sz="3200" b="1">
                <a:ea typeface="宋体" panose="02010600030101010101" pitchFamily="2" charset="-122"/>
              </a:rPr>
              <a:t>结合地图，</a:t>
            </a:r>
            <a:r>
              <a:rPr lang="en-US" altLang="zh-CN" sz="3200" b="1"/>
              <a:t>描述南亚的地理位置</a:t>
            </a:r>
            <a:r>
              <a:rPr lang="en-US" altLang="zh-CN" sz="3200" b="1">
                <a:sym typeface="+mn-ea"/>
              </a:rPr>
              <a:t>、范围与组成</a:t>
            </a:r>
            <a:r>
              <a:rPr lang="en-US" altLang="zh-CN" sz="3200" b="1"/>
              <a:t>，说出其主要信奉的宗教。</a:t>
            </a:r>
          </a:p>
          <a:p>
            <a:pPr fontAlgn="auto">
              <a:lnSpc>
                <a:spcPct val="150000"/>
              </a:lnSpc>
            </a:pPr>
            <a:r>
              <a:rPr lang="en-US" altLang="zh-CN" sz="3200" b="1"/>
              <a:t>2.根据南亚地形图，地形剖面图，</a:t>
            </a:r>
            <a:r>
              <a:rPr lang="zh-CN" altLang="en-US" sz="3200" b="1">
                <a:ea typeface="宋体" panose="02010600030101010101" pitchFamily="2" charset="-122"/>
              </a:rPr>
              <a:t>总结南亚</a:t>
            </a:r>
            <a:r>
              <a:rPr lang="en-US" altLang="zh-CN" sz="3200" b="1"/>
              <a:t>的地形</a:t>
            </a:r>
            <a:r>
              <a:rPr lang="zh-CN" altLang="en-US" sz="3200" b="1">
                <a:ea typeface="宋体" panose="02010600030101010101" pitchFamily="2" charset="-122"/>
              </a:rPr>
              <a:t>分布</a:t>
            </a:r>
            <a:r>
              <a:rPr lang="en-US" altLang="zh-CN" sz="3200" b="1"/>
              <a:t>特征，</a:t>
            </a:r>
            <a:r>
              <a:rPr lang="zh-CN" altLang="en-US" sz="3200" b="1">
                <a:ea typeface="宋体" panose="02010600030101010101" pitchFamily="2" charset="-122"/>
              </a:rPr>
              <a:t>并指图</a:t>
            </a:r>
            <a:r>
              <a:rPr lang="en-US" altLang="zh-CN" sz="3200" b="1"/>
              <a:t>说出南亚的主要河流</a:t>
            </a:r>
            <a:r>
              <a:rPr lang="zh-CN" altLang="en-US" sz="3200" b="1">
                <a:ea typeface="宋体" panose="02010600030101010101" pitchFamily="2" charset="-122"/>
              </a:rPr>
              <a:t>。</a:t>
            </a:r>
          </a:p>
          <a:p>
            <a:pPr fontAlgn="auto">
              <a:lnSpc>
                <a:spcPct val="150000"/>
              </a:lnSpc>
            </a:pPr>
            <a:r>
              <a:rPr lang="en-US" altLang="zh-CN" sz="3200" b="1">
                <a:ea typeface="宋体" panose="02010600030101010101" pitchFamily="2" charset="-122"/>
              </a:rPr>
              <a:t>3.</a:t>
            </a:r>
            <a:r>
              <a:rPr lang="zh-CN" altLang="en-US" sz="3200" b="1">
                <a:ea typeface="宋体" panose="02010600030101010101" pitchFamily="2" charset="-122"/>
              </a:rPr>
              <a:t>结合南亚气候图，分析南亚热带季风气候的特点，以及对当地农业生产的影响。</a:t>
            </a:r>
          </a:p>
          <a:p>
            <a:pPr fontAlgn="auto">
              <a:lnSpc>
                <a:spcPct val="150000"/>
              </a:lnSpc>
            </a:pPr>
            <a:r>
              <a:rPr lang="en-US" altLang="zh-CN" sz="3200" b="1">
                <a:ea typeface="宋体" panose="02010600030101010101" pitchFamily="2" charset="-122"/>
              </a:rPr>
              <a:t>4.</a:t>
            </a:r>
            <a:r>
              <a:rPr lang="zh-CN" altLang="en-US" sz="3200" b="1">
                <a:ea typeface="宋体" panose="02010600030101010101" pitchFamily="2" charset="-122"/>
              </a:rPr>
              <a:t>结合资料了解南亚的人口及经济状况。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2270" y="246380"/>
            <a:ext cx="5216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</a:rPr>
              <a:t>《西亚》学习目标：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5470" y="953135"/>
            <a:ext cx="1100455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3200" b="1"/>
              <a:t>1.运用地图，说出西亚的地理位置，</a:t>
            </a:r>
            <a:r>
              <a:rPr lang="zh-CN" altLang="en-US" sz="3200" b="1">
                <a:ea typeface="宋体" panose="02010600030101010101" pitchFamily="2" charset="-122"/>
              </a:rPr>
              <a:t>并</a:t>
            </a:r>
            <a:r>
              <a:rPr lang="en-US" altLang="zh-CN" sz="3200" b="1"/>
              <a:t>说明其地理位置的重要性。</a:t>
            </a:r>
          </a:p>
          <a:p>
            <a:pPr fontAlgn="auto">
              <a:lnSpc>
                <a:spcPct val="150000"/>
              </a:lnSpc>
            </a:pPr>
            <a:r>
              <a:rPr lang="en-US" altLang="zh-CN" sz="3200" b="1">
                <a:ea typeface="宋体" panose="02010600030101010101" pitchFamily="2" charset="-122"/>
              </a:rPr>
              <a:t>2.</a:t>
            </a:r>
            <a:r>
              <a:rPr lang="zh-CN" altLang="en-US" sz="3200" b="1">
                <a:ea typeface="宋体" panose="02010600030101010101" pitchFamily="2" charset="-122"/>
              </a:rPr>
              <a:t>结合气候资料图，</a:t>
            </a:r>
            <a:r>
              <a:rPr lang="en-US" altLang="zh-CN" sz="3200" b="1">
                <a:ea typeface="宋体" panose="02010600030101010101" pitchFamily="2" charset="-122"/>
              </a:rPr>
              <a:t>了解西亚的</a:t>
            </a:r>
            <a:r>
              <a:rPr lang="zh-CN" altLang="en-US" sz="3200" b="1">
                <a:ea typeface="宋体" panose="02010600030101010101" pitchFamily="2" charset="-122"/>
              </a:rPr>
              <a:t>气候特点、</a:t>
            </a:r>
            <a:r>
              <a:rPr lang="en-US" altLang="zh-CN" sz="3200" b="1">
                <a:ea typeface="宋体" panose="02010600030101010101" pitchFamily="2" charset="-122"/>
              </a:rPr>
              <a:t>自然环境特征及其对农业生产的影响。</a:t>
            </a:r>
          </a:p>
          <a:p>
            <a:pPr fontAlgn="auto">
              <a:lnSpc>
                <a:spcPct val="150000"/>
              </a:lnSpc>
            </a:pPr>
            <a:r>
              <a:rPr lang="en-US" altLang="zh-CN" sz="3200" b="1">
                <a:ea typeface="宋体" panose="02010600030101010101" pitchFamily="2" charset="-122"/>
              </a:rPr>
              <a:t>3.</a:t>
            </a:r>
            <a:r>
              <a:rPr lang="zh-CN" altLang="en-US" sz="3200" b="1">
                <a:ea typeface="宋体" panose="02010600030101010101" pitchFamily="2" charset="-122"/>
              </a:rPr>
              <a:t>结合</a:t>
            </a:r>
            <a:r>
              <a:rPr lang="en-US" altLang="zh-CN" sz="3200" b="1">
                <a:ea typeface="宋体" panose="02010600030101010101" pitchFamily="2" charset="-122"/>
              </a:rPr>
              <a:t>资料和地图，了解西亚石油资源在世界的地位、分布和生产特点、出口和运输情况。</a:t>
            </a:r>
          </a:p>
          <a:p>
            <a:pPr fontAlgn="auto">
              <a:lnSpc>
                <a:spcPct val="150000"/>
              </a:lnSpc>
            </a:pPr>
            <a:r>
              <a:rPr lang="en-US" altLang="zh-CN" sz="3200" b="1">
                <a:ea typeface="宋体" panose="02010600030101010101" pitchFamily="2" charset="-122"/>
              </a:rPr>
              <a:t>4.</a:t>
            </a:r>
            <a:r>
              <a:rPr lang="zh-CN" altLang="en-US" sz="3200" b="1">
                <a:ea typeface="宋体" panose="02010600030101010101" pitchFamily="2" charset="-122"/>
              </a:rPr>
              <a:t>结合</a:t>
            </a:r>
            <a:r>
              <a:rPr lang="en-US" altLang="zh-CN" sz="3200" b="1">
                <a:ea typeface="宋体" panose="02010600030101010101" pitchFamily="2" charset="-122"/>
              </a:rPr>
              <a:t>资料和地图，</a:t>
            </a:r>
            <a:r>
              <a:rPr lang="zh-CN" altLang="en-US" sz="3200" b="1">
                <a:ea typeface="宋体" panose="02010600030101010101" pitchFamily="2" charset="-122"/>
              </a:rPr>
              <a:t>了解</a:t>
            </a:r>
            <a:r>
              <a:rPr lang="en-US" altLang="zh-CN" sz="3200" b="1">
                <a:ea typeface="宋体" panose="02010600030101010101" pitchFamily="2" charset="-122"/>
              </a:rPr>
              <a:t>西亚主要的国家、民族和宗教特色。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85" y="812165"/>
            <a:ext cx="10874375" cy="6045835"/>
          </a:xfrm>
          <a:prstGeom prst="rect">
            <a:avLst/>
          </a:prstGeom>
        </p:spPr>
      </p:pic>
      <p:sp>
        <p:nvSpPr>
          <p:cNvPr id="50177" name="Text Box 2"/>
          <p:cNvSpPr txBox="1"/>
          <p:nvPr/>
        </p:nvSpPr>
        <p:spPr>
          <a:xfrm>
            <a:off x="112078" y="266065"/>
            <a:ext cx="54660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一、西亚的地理位置和国家：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图片 282626" descr="7-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43" y="1916113"/>
            <a:ext cx="6408737" cy="4764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2628" name="椭圆 282627"/>
          <p:cNvSpPr/>
          <p:nvPr/>
        </p:nvSpPr>
        <p:spPr>
          <a:xfrm rot="5400000">
            <a:off x="5503863" y="4867910"/>
            <a:ext cx="1511300" cy="431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2629" name="椭圆 282628"/>
          <p:cNvSpPr/>
          <p:nvPr/>
        </p:nvSpPr>
        <p:spPr>
          <a:xfrm>
            <a:off x="9191308" y="3537903"/>
            <a:ext cx="2736850" cy="503237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2631" name="椭圆 282630"/>
          <p:cNvSpPr/>
          <p:nvPr/>
        </p:nvSpPr>
        <p:spPr>
          <a:xfrm rot="4171512">
            <a:off x="8413115" y="2338388"/>
            <a:ext cx="1150938" cy="360362"/>
          </a:xfrm>
          <a:prstGeom prst="ellipse">
            <a:avLst/>
          </a:prstGeom>
          <a:noFill/>
          <a:ln w="28575" cap="flat" cmpd="sng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2632" name="椭圆 282631"/>
          <p:cNvSpPr/>
          <p:nvPr/>
        </p:nvSpPr>
        <p:spPr>
          <a:xfrm>
            <a:off x="6631623" y="2060893"/>
            <a:ext cx="1008062" cy="360362"/>
          </a:xfrm>
          <a:prstGeom prst="ellipse">
            <a:avLst/>
          </a:prstGeom>
          <a:noFill/>
          <a:ln w="28575" cap="flat" cmpd="sng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2633" name="椭圆 282632"/>
          <p:cNvSpPr/>
          <p:nvPr/>
        </p:nvSpPr>
        <p:spPr>
          <a:xfrm>
            <a:off x="5718810" y="3429318"/>
            <a:ext cx="1081088" cy="360362"/>
          </a:xfrm>
          <a:prstGeom prst="ellipse">
            <a:avLst/>
          </a:prstGeom>
          <a:noFill/>
          <a:ln w="28575" cap="flat" cmpd="sng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2634" name="椭圆 282633"/>
          <p:cNvSpPr/>
          <p:nvPr/>
        </p:nvSpPr>
        <p:spPr>
          <a:xfrm rot="3998545">
            <a:off x="6840220" y="5119053"/>
            <a:ext cx="1223963" cy="360362"/>
          </a:xfrm>
          <a:prstGeom prst="ellipse">
            <a:avLst/>
          </a:prstGeom>
          <a:noFill/>
          <a:ln w="28575" cap="flat" cmpd="sng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2635" name="椭圆 282634"/>
          <p:cNvSpPr/>
          <p:nvPr/>
        </p:nvSpPr>
        <p:spPr>
          <a:xfrm>
            <a:off x="9836468" y="5572125"/>
            <a:ext cx="1655762" cy="360363"/>
          </a:xfrm>
          <a:prstGeom prst="ellipse">
            <a:avLst/>
          </a:prstGeom>
          <a:noFill/>
          <a:ln w="28575" cap="flat" cmpd="sng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48844" name="图片 248843" descr="西亚位置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" y="1698308"/>
            <a:ext cx="5472113" cy="4981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7" name="Text Box 2"/>
          <p:cNvSpPr txBox="1"/>
          <p:nvPr/>
        </p:nvSpPr>
        <p:spPr>
          <a:xfrm>
            <a:off x="112078" y="266065"/>
            <a:ext cx="54660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一、西亚的地理位置和国家：</a:t>
            </a:r>
          </a:p>
        </p:txBody>
      </p:sp>
      <p:sp>
        <p:nvSpPr>
          <p:cNvPr id="2" name="Text Box 2"/>
          <p:cNvSpPr txBox="1"/>
          <p:nvPr/>
        </p:nvSpPr>
        <p:spPr>
          <a:xfrm>
            <a:off x="7556183" y="941070"/>
            <a:ext cx="26212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五海三洲之地</a:t>
            </a:r>
          </a:p>
        </p:txBody>
      </p:sp>
      <p:sp>
        <p:nvSpPr>
          <p:cNvPr id="282630" name="椭圆 282629"/>
          <p:cNvSpPr/>
          <p:nvPr/>
        </p:nvSpPr>
        <p:spPr>
          <a:xfrm>
            <a:off x="5420043" y="2203450"/>
            <a:ext cx="936625" cy="360363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2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2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2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2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2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2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2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2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2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2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2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2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2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2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" y="78105"/>
            <a:ext cx="11285855" cy="62744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40560" y="644525"/>
            <a:ext cx="992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亚洲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03955" y="644525"/>
            <a:ext cx="992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非洲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40560" y="1166495"/>
            <a:ext cx="992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欧洲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92910" y="1814830"/>
            <a:ext cx="1804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阿拉伯海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305300" y="1814830"/>
            <a:ext cx="992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红海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48055" y="2336800"/>
            <a:ext cx="1482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地中海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12795" y="2336800"/>
            <a:ext cx="1214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黑海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48055" y="2858770"/>
            <a:ext cx="992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里海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12795" y="2858770"/>
            <a:ext cx="1383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波斯湾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56865" y="3380740"/>
            <a:ext cx="2125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土耳其海峡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05815" y="3902710"/>
            <a:ext cx="2100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苏伊士运河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96920" y="3902710"/>
            <a:ext cx="2396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霍尔木兹海峡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511040" y="4519930"/>
            <a:ext cx="3018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五海三州之地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05815" y="5614035"/>
            <a:ext cx="2100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沙特阿拉伯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312795" y="5614035"/>
            <a:ext cx="992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伊朗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973695" y="5614035"/>
            <a:ext cx="1276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土耳其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693410" y="5614035"/>
            <a:ext cx="1466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伊拉克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890905"/>
            <a:ext cx="11594465" cy="56603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-317" y="171450"/>
            <a:ext cx="50596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二、干旱环境中的农牧业：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图片 260102" descr="7-24"/>
          <p:cNvPicPr>
            <a:picLocks noChangeAspect="1"/>
          </p:cNvPicPr>
          <p:nvPr/>
        </p:nvPicPr>
        <p:blipFill>
          <a:blip r:embed="rId2"/>
          <a:srcRect r="9276" b="4648"/>
          <a:stretch>
            <a:fillRect/>
          </a:stretch>
        </p:blipFill>
        <p:spPr>
          <a:xfrm>
            <a:off x="86360" y="1980565"/>
            <a:ext cx="5827713" cy="4641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2"/>
          <p:cNvSpPr txBox="1"/>
          <p:nvPr/>
        </p:nvSpPr>
        <p:spPr>
          <a:xfrm>
            <a:off x="-317" y="171450"/>
            <a:ext cx="46532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二、西亚的地形和气候：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5148" y="3495675"/>
            <a:ext cx="1425575" cy="368300"/>
          </a:xfrm>
          <a:prstGeom prst="rect">
            <a:avLst/>
          </a:prstGeom>
          <a:solidFill>
            <a:srgbClr val="FF99FF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幼发拉底河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67598" y="3127058"/>
            <a:ext cx="1411287" cy="368300"/>
          </a:xfrm>
          <a:prstGeom prst="rect">
            <a:avLst/>
          </a:prstGeom>
          <a:solidFill>
            <a:srgbClr val="FF99FF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底格里斯河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97063" y="3947795"/>
            <a:ext cx="2055812" cy="706438"/>
          </a:xfrm>
          <a:prstGeom prst="rect">
            <a:avLst/>
          </a:prstGeom>
          <a:solidFill>
            <a:srgbClr val="7575D1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两河平原（美索不达米亚平原）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67915" y="849630"/>
            <a:ext cx="1264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7030A0"/>
                </a:solidFill>
              </a:rPr>
              <a:t>干旱</a:t>
            </a:r>
          </a:p>
        </p:txBody>
      </p:sp>
      <p:sp>
        <p:nvSpPr>
          <p:cNvPr id="7" name="右箭头 6"/>
          <p:cNvSpPr/>
          <p:nvPr/>
        </p:nvSpPr>
        <p:spPr>
          <a:xfrm>
            <a:off x="3632200" y="1118235"/>
            <a:ext cx="417195" cy="107315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46550" y="849630"/>
            <a:ext cx="3587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畜牧业和灌溉农业</a:t>
            </a:r>
          </a:p>
        </p:txBody>
      </p:sp>
      <p:pic>
        <p:nvPicPr>
          <p:cNvPr id="9" name="图片 8" descr="西亚气候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073" y="1980565"/>
            <a:ext cx="5427662" cy="48752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 bldLvl="0" animBg="1"/>
      <p:bldP spid="6" grpId="0"/>
      <p:bldP spid="7" grpId="0" bldLvl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" y="447675"/>
            <a:ext cx="11594465" cy="56603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81705" y="878205"/>
            <a:ext cx="2480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热带沙漠气候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35505" y="1527810"/>
            <a:ext cx="134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干旱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004310" y="2145030"/>
            <a:ext cx="1799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畜牧业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74520" y="2667000"/>
            <a:ext cx="18688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ea typeface="宋体" panose="02010600030101010101" pitchFamily="2" charset="-122"/>
              </a:rPr>
              <a:t>土耳其的阿卡拉羊毛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04310" y="2667000"/>
            <a:ext cx="18948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ea typeface="宋体" panose="02010600030101010101" pitchFamily="2" charset="-122"/>
              </a:rPr>
              <a:t>阿富汗的紫羊羔皮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99085" y="4140200"/>
            <a:ext cx="36201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ea typeface="宋体" panose="02010600030101010101" pitchFamily="2" charset="-122"/>
              </a:rPr>
              <a:t>河谷平原和沙漠中的绿洲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3085" y="4773295"/>
            <a:ext cx="2100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两河平原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65475" y="4773295"/>
            <a:ext cx="2100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以色列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653665" y="5438140"/>
            <a:ext cx="5503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两河平原（美索不达米亚平原）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962015" y="2667000"/>
            <a:ext cx="18948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ea typeface="宋体" panose="02010600030101010101" pitchFamily="2" charset="-122"/>
              </a:rPr>
              <a:t>伊朗、阿富汗的地毯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8"/>
          <p:cNvSpPr txBox="1"/>
          <p:nvPr/>
        </p:nvSpPr>
        <p:spPr>
          <a:xfrm>
            <a:off x="230505" y="210185"/>
            <a:ext cx="345694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三、世界石油宝库</a:t>
            </a:r>
          </a:p>
        </p:txBody>
      </p:sp>
      <p:pic>
        <p:nvPicPr>
          <p:cNvPr id="263174" name="图片 263173" descr="石油运输"/>
          <p:cNvPicPr>
            <a:picLocks noChangeAspect="1"/>
          </p:cNvPicPr>
          <p:nvPr/>
        </p:nvPicPr>
        <p:blipFill>
          <a:blip r:embed="rId2"/>
          <a:srcRect t="450"/>
          <a:stretch>
            <a:fillRect/>
          </a:stretch>
        </p:blipFill>
        <p:spPr>
          <a:xfrm>
            <a:off x="4170045" y="1233805"/>
            <a:ext cx="5840730" cy="505587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63175" name="矩形 263174"/>
          <p:cNvSpPr/>
          <p:nvPr/>
        </p:nvSpPr>
        <p:spPr>
          <a:xfrm>
            <a:off x="486093" y="1233805"/>
            <a:ext cx="2376487" cy="23996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    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西亚是世界上石油储量最为丰富、石油产量和输出量最多的地区。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70045" y="384810"/>
            <a:ext cx="6067425" cy="583565"/>
          </a:xfrm>
          <a:prstGeom prst="rect">
            <a:avLst/>
          </a:prstGeom>
          <a:solidFill>
            <a:srgbClr val="92D05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石油分布在</a:t>
            </a:r>
            <a:r>
              <a:rPr lang="zh-CN" altLang="en-US" sz="32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波斯湾及其沿岸地区</a:t>
            </a:r>
          </a:p>
        </p:txBody>
      </p:sp>
      <p:sp>
        <p:nvSpPr>
          <p:cNvPr id="282630" name="椭圆 282629"/>
          <p:cNvSpPr/>
          <p:nvPr/>
        </p:nvSpPr>
        <p:spPr>
          <a:xfrm rot="-3360000">
            <a:off x="8246428" y="3248978"/>
            <a:ext cx="660400" cy="360362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20013" y="3803333"/>
            <a:ext cx="2160587" cy="460375"/>
          </a:xfrm>
          <a:prstGeom prst="rect">
            <a:avLst/>
          </a:prstGeom>
          <a:solidFill>
            <a:srgbClr val="92D05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霍尔木兹海峡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5" y="4699000"/>
            <a:ext cx="9609455" cy="17011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33090" y="4836795"/>
            <a:ext cx="1799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波斯湾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62990" y="5447030"/>
            <a:ext cx="31070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沙特阿拉伯、伊朗、科威特、伊拉克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87365" y="5470525"/>
            <a:ext cx="3161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西欧、美国和日本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2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2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5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文本框 301057"/>
          <p:cNvSpPr txBox="1"/>
          <p:nvPr/>
        </p:nvSpPr>
        <p:spPr>
          <a:xfrm>
            <a:off x="111125" y="77470"/>
            <a:ext cx="1174686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5000"/>
              </a:lnSpc>
              <a:buClr>
                <a:schemeClr val="bg1"/>
              </a:buClr>
            </a:pP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</a:rPr>
              <a:t>     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找出从波斯湾到欧洲西部和美国的两条海上石油运输路线，说说两条航线经过哪些大洋和著名的海峡。在这两条航线中，哪一条要短一些？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（西欧、美国、日本）</a:t>
            </a:r>
          </a:p>
        </p:txBody>
      </p:sp>
      <p:pic>
        <p:nvPicPr>
          <p:cNvPr id="57346" name="图片 301059" descr="7-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7527"/>
          <a:stretch>
            <a:fillRect/>
          </a:stretch>
        </p:blipFill>
        <p:spPr>
          <a:xfrm>
            <a:off x="4027170" y="1092200"/>
            <a:ext cx="7951470" cy="54203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1062" name="矩形 301061"/>
          <p:cNvSpPr/>
          <p:nvPr/>
        </p:nvSpPr>
        <p:spPr>
          <a:xfrm>
            <a:off x="111125" y="937260"/>
            <a:ext cx="4225925" cy="48310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Clr>
                <a:schemeClr val="bg1"/>
              </a:buClr>
            </a:pP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①</a:t>
            </a: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波斯湾</a:t>
            </a: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→</a:t>
            </a:r>
            <a:r>
              <a:rPr lang="zh-CN" altLang="en-US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霍尔木兹海峡</a:t>
            </a:r>
            <a:r>
              <a:rPr lang="en-US" altLang="zh-CN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印度洋</a:t>
            </a:r>
            <a:r>
              <a:rPr lang="en-US" altLang="zh-CN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曼德海峡</a:t>
            </a:r>
            <a:r>
              <a:rPr lang="en-US" altLang="zh-CN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红海</a:t>
            </a:r>
            <a:r>
              <a:rPr lang="en-US" altLang="zh-CN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苏伊士运河</a:t>
            </a:r>
            <a:r>
              <a:rPr lang="en-US" altLang="zh-CN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地中海</a:t>
            </a:r>
            <a:r>
              <a:rPr lang="en-US" altLang="zh-CN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直布罗陀海峡</a:t>
            </a:r>
            <a:r>
              <a:rPr lang="en-US" altLang="zh-CN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大西洋</a:t>
            </a:r>
            <a:r>
              <a:rPr lang="en-US" altLang="zh-CN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欧洲西部和美国</a:t>
            </a:r>
          </a:p>
          <a:p>
            <a:pPr>
              <a:buClr>
                <a:schemeClr val="bg1"/>
              </a:buClr>
            </a:pPr>
            <a:r>
              <a:rPr lang="en-US" altLang="zh-CN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②</a:t>
            </a:r>
            <a:r>
              <a:rPr lang="zh-CN" altLang="en-US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波斯湾</a:t>
            </a:r>
            <a:r>
              <a:rPr lang="en-US" altLang="zh-CN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霍尔木兹海峡</a:t>
            </a:r>
            <a:r>
              <a:rPr lang="en-US" altLang="zh-CN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印度洋</a:t>
            </a:r>
            <a:r>
              <a:rPr lang="en-US" altLang="zh-CN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好望角</a:t>
            </a:r>
            <a:r>
              <a:rPr lang="en-US" altLang="zh-CN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大西洋</a:t>
            </a:r>
            <a:r>
              <a:rPr lang="en-US" altLang="zh-CN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欧洲西部和美国</a:t>
            </a:r>
          </a:p>
          <a:p>
            <a:pPr>
              <a:buClr>
                <a:schemeClr val="bg1"/>
              </a:buClr>
            </a:pPr>
            <a:r>
              <a:rPr lang="zh-CN" altLang="en-US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日本：</a:t>
            </a: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波斯湾</a:t>
            </a: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→</a:t>
            </a:r>
            <a:r>
              <a:rPr lang="zh-CN" altLang="en-US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霍尔木兹海峡</a:t>
            </a:r>
            <a:r>
              <a:rPr lang="en-US" altLang="zh-CN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sz="2800" b="1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印度洋</a:t>
            </a: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宋体" panose="02010600030101010101" pitchFamily="2" charset="-122"/>
              </a:rPr>
              <a:t>→</a:t>
            </a: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宋体" panose="02010600030101010101" pitchFamily="2" charset="-122"/>
              </a:rPr>
              <a:t>马六甲海峡</a:t>
            </a: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宋体" panose="02010600030101010101" pitchFamily="2" charset="-122"/>
              </a:rPr>
              <a:t>→</a:t>
            </a: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宋体" panose="02010600030101010101" pitchFamily="2" charset="-122"/>
              </a:rPr>
              <a:t>南海</a:t>
            </a: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宋体" panose="02010600030101010101" pitchFamily="2" charset="-122"/>
              </a:rPr>
              <a:t>→</a:t>
            </a: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宋体" panose="02010600030101010101" pitchFamily="2" charset="-122"/>
              </a:rPr>
              <a:t>太平洋</a:t>
            </a: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宋体" panose="02010600030101010101" pitchFamily="2" charset="-122"/>
              </a:rPr>
              <a:t>→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宋体" panose="02010600030101010101" pitchFamily="2" charset="-122"/>
              </a:rPr>
              <a:t>日本</a:t>
            </a:r>
          </a:p>
        </p:txBody>
      </p:sp>
      <p:sp>
        <p:nvSpPr>
          <p:cNvPr id="301063" name="文本框 301062"/>
          <p:cNvSpPr txBox="1"/>
          <p:nvPr/>
        </p:nvSpPr>
        <p:spPr>
          <a:xfrm>
            <a:off x="6600825" y="5518150"/>
            <a:ext cx="2447925" cy="46037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2" charset="-122"/>
              </a:rPr>
              <a:t>第</a:t>
            </a:r>
            <a:r>
              <a:rPr lang="en-US" altLang="zh-CN" sz="2400" dirty="0">
                <a:solidFill>
                  <a:srgbClr val="3333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①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2" charset="-122"/>
              </a:rPr>
              <a:t>条更短一些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1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1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10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10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10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10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63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图片 260102" descr="7-24"/>
          <p:cNvPicPr>
            <a:picLocks noChangeAspect="1"/>
          </p:cNvPicPr>
          <p:nvPr/>
        </p:nvPicPr>
        <p:blipFill>
          <a:blip r:embed="rId2"/>
          <a:srcRect r="9276" b="4648"/>
          <a:stretch>
            <a:fillRect/>
          </a:stretch>
        </p:blipFill>
        <p:spPr>
          <a:xfrm>
            <a:off x="154305" y="939800"/>
            <a:ext cx="5701030" cy="45396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370" name="文本框 1"/>
          <p:cNvSpPr txBox="1"/>
          <p:nvPr/>
        </p:nvSpPr>
        <p:spPr>
          <a:xfrm>
            <a:off x="6203950" y="939800"/>
            <a:ext cx="4020185" cy="1568450"/>
          </a:xfrm>
          <a:prstGeom prst="rect">
            <a:avLst/>
          </a:prstGeom>
          <a:solidFill>
            <a:srgbClr val="FF99FF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思考：西亚的城市和人口主要分布在哪？原因</a:t>
            </a:r>
          </a:p>
        </p:txBody>
      </p:sp>
      <p:sp>
        <p:nvSpPr>
          <p:cNvPr id="48131" name="文本框 2"/>
          <p:cNvSpPr txBox="1"/>
          <p:nvPr/>
        </p:nvSpPr>
        <p:spPr>
          <a:xfrm>
            <a:off x="6204585" y="2814320"/>
            <a:ext cx="4019550" cy="1076325"/>
          </a:xfrm>
          <a:prstGeom prst="rect">
            <a:avLst/>
          </a:prstGeom>
          <a:solidFill>
            <a:srgbClr val="92D05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分布在两河平原（美索不达米亚平原）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203315" y="4300855"/>
            <a:ext cx="4983480" cy="1076325"/>
          </a:xfrm>
          <a:prstGeom prst="rect">
            <a:avLst/>
          </a:prstGeom>
          <a:solidFill>
            <a:srgbClr val="92D05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1.</a:t>
            </a:r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以平原为主，地形平坦</a:t>
            </a:r>
          </a:p>
          <a:p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2.</a:t>
            </a:r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有河流经过，水源充足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4305" y="192405"/>
            <a:ext cx="35725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五、城市、人口</a:t>
            </a:r>
          </a:p>
        </p:txBody>
      </p:sp>
      <p:pic>
        <p:nvPicPr>
          <p:cNvPr id="4" name="图片 282626" descr="7-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775970"/>
            <a:ext cx="8147050" cy="60559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ldLvl="0" animBg="1"/>
      <p:bldP spid="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80" y="605790"/>
            <a:ext cx="10623550" cy="6252210"/>
          </a:xfrm>
          <a:prstGeom prst="rect">
            <a:avLst/>
          </a:prstGeom>
        </p:spPr>
      </p:pic>
      <p:sp>
        <p:nvSpPr>
          <p:cNvPr id="244742" name="文本框 244741"/>
          <p:cNvSpPr txBox="1"/>
          <p:nvPr/>
        </p:nvSpPr>
        <p:spPr>
          <a:xfrm>
            <a:off x="171450" y="225425"/>
            <a:ext cx="520573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一、南亚的位置、范围及国家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0" name="图片 266249" descr="aecdd04ed8c0ba82b2de05d9"/>
          <p:cNvPicPr>
            <a:picLocks noChangeAspect="1"/>
          </p:cNvPicPr>
          <p:nvPr/>
        </p:nvPicPr>
        <p:blipFill>
          <a:blip r:embed="rId2"/>
          <a:srcRect b="10092"/>
          <a:stretch>
            <a:fillRect/>
          </a:stretch>
        </p:blipFill>
        <p:spPr>
          <a:xfrm>
            <a:off x="0" y="3018790"/>
            <a:ext cx="5693410" cy="38392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48" name="文本框 266247"/>
          <p:cNvSpPr txBox="1"/>
          <p:nvPr/>
        </p:nvSpPr>
        <p:spPr>
          <a:xfrm>
            <a:off x="3893185" y="3018790"/>
            <a:ext cx="1800225" cy="406400"/>
          </a:xfrm>
          <a:prstGeom prst="rect">
            <a:avLst/>
          </a:prstGeom>
          <a:solidFill>
            <a:srgbClr val="CC66FF"/>
          </a:solidFill>
          <a:ln w="9525" cap="flat" cmpd="sng">
            <a:solidFill>
              <a:srgbClr val="CC99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2" charset="-122"/>
              </a:rPr>
              <a:t>麦加大清真寺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875" y="2981960"/>
            <a:ext cx="5843270" cy="38760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438130" y="2981960"/>
            <a:ext cx="1390015" cy="398780"/>
          </a:xfrm>
          <a:prstGeom prst="rect">
            <a:avLst/>
          </a:prstGeom>
          <a:solidFill>
            <a:srgbClr val="CC66FF"/>
          </a:solidFill>
          <a:ln w="9525" cap="flat" cmpd="sng">
            <a:solidFill>
              <a:srgbClr val="CC99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2" charset="-122"/>
              </a:rPr>
              <a:t>耶路撒冷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4305" y="192405"/>
            <a:ext cx="35725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四、西亚的宗教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0" y="915035"/>
            <a:ext cx="10761980" cy="16541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34160" y="1099820"/>
            <a:ext cx="14522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基督教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28340" y="1099820"/>
            <a:ext cx="1403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犹太教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64760" y="1099820"/>
            <a:ext cx="1799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伊斯兰教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40765" y="1812290"/>
            <a:ext cx="1799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耶路撒冷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30" y="1116330"/>
            <a:ext cx="10836910" cy="41167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06925" y="2889885"/>
            <a:ext cx="1108710" cy="368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阿拉伯海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163695" y="3413125"/>
            <a:ext cx="949960" cy="368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咸水湖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36340" y="2288540"/>
            <a:ext cx="3246120" cy="368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犹太教、基督教、伊斯兰教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163695" y="1704975"/>
            <a:ext cx="712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2725" y="365760"/>
            <a:ext cx="2248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7030A0"/>
                </a:solidFill>
                <a:ea typeface="宋体" panose="02010600030101010101" pitchFamily="2" charset="-122"/>
              </a:rPr>
              <a:t>练习题：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1"/>
      <p:bldP spid="6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" y="1098550"/>
            <a:ext cx="10671810" cy="4660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25600" y="1424940"/>
            <a:ext cx="712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60725" y="2872740"/>
            <a:ext cx="1318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ea typeface="宋体" panose="02010600030101010101" pitchFamily="2" charset="-122"/>
              </a:rPr>
              <a:t>伊朗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25600" y="2412365"/>
            <a:ext cx="1318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ea typeface="宋体" panose="02010600030101010101" pitchFamily="2" charset="-122"/>
              </a:rPr>
              <a:t>土耳其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99995" y="3716020"/>
            <a:ext cx="1878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ea typeface="宋体" panose="02010600030101010101" pitchFamily="2" charset="-122"/>
              </a:rPr>
              <a:t>沙特阿拉伯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22070" y="3333115"/>
            <a:ext cx="1318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ea typeface="宋体" panose="02010600030101010101" pitchFamily="2" charset="-122"/>
              </a:rPr>
              <a:t>埃及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/>
      <p:bldP spid="3" grpId="1"/>
      <p:bldP spid="4" grpId="0"/>
      <p:bldP spid="4" grpId="1"/>
      <p:bldP spid="5" grpId="0"/>
      <p:bldP spid="5" grpId="1"/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64" name="图片 249863" descr="南亚位置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845"/>
          <a:stretch>
            <a:fillRect/>
          </a:stretch>
        </p:blipFill>
        <p:spPr>
          <a:xfrm>
            <a:off x="95250" y="1165225"/>
            <a:ext cx="4622800" cy="42024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4742" name="文本框 244741"/>
          <p:cNvSpPr txBox="1"/>
          <p:nvPr/>
        </p:nvSpPr>
        <p:spPr>
          <a:xfrm>
            <a:off x="171450" y="225425"/>
            <a:ext cx="520573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一、南亚的位置、范围及国家</a:t>
            </a:r>
          </a:p>
        </p:txBody>
      </p:sp>
      <p:pic>
        <p:nvPicPr>
          <p:cNvPr id="35841" name="图片 254977" descr="南亚政区"/>
          <p:cNvPicPr>
            <a:picLocks noChangeAspect="1"/>
          </p:cNvPicPr>
          <p:nvPr/>
        </p:nvPicPr>
        <p:blipFill>
          <a:blip r:embed="rId3">
            <a:lum bright="-23996" contrast="35999"/>
          </a:blip>
          <a:stretch>
            <a:fillRect/>
          </a:stretch>
        </p:blipFill>
        <p:spPr>
          <a:xfrm>
            <a:off x="5555615" y="125095"/>
            <a:ext cx="5752465" cy="66909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30" y="184785"/>
            <a:ext cx="10417175" cy="64890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76270" y="828040"/>
            <a:ext cx="1243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南部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60315" y="828040"/>
            <a:ext cx="1243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印度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33040" y="1493520"/>
            <a:ext cx="1859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孟加拉湾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744085" y="1462405"/>
            <a:ext cx="1924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阿拉伯海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349625" y="2142490"/>
            <a:ext cx="1243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赤道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744085" y="2142490"/>
            <a:ext cx="1797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北回归线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20490" y="2759710"/>
            <a:ext cx="1243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热带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921125" y="3377565"/>
            <a:ext cx="1243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印度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276350" y="4027170"/>
            <a:ext cx="176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巴基斯坦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349625" y="4027170"/>
            <a:ext cx="1814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孟加拉国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276350" y="4549140"/>
            <a:ext cx="1623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尼泊尔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49625" y="4549140"/>
            <a:ext cx="1814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斯里兰卡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276350" y="5214620"/>
            <a:ext cx="18992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马尔代夫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00755" y="5214620"/>
            <a:ext cx="1243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不丹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93255" y="5214620"/>
            <a:ext cx="1924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</a:rPr>
              <a:t>①②③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276350" y="5831840"/>
            <a:ext cx="1243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④⑦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816985" y="5831840"/>
            <a:ext cx="1243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⑤⑥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105" y="0"/>
            <a:ext cx="5972175" cy="1771015"/>
          </a:xfrm>
          <a:prstGeom prst="rect">
            <a:avLst/>
          </a:prstGeom>
        </p:spPr>
      </p:pic>
      <p:sp>
        <p:nvSpPr>
          <p:cNvPr id="20485" name="文本框 257045"/>
          <p:cNvSpPr txBox="1"/>
          <p:nvPr/>
        </p:nvSpPr>
        <p:spPr>
          <a:xfrm>
            <a:off x="109538" y="264478"/>
            <a:ext cx="482441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二、南亚的地形和河流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C9A00D-43A0-42DC-BFE3-703835F1E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7495"/>
            <a:ext cx="8247355" cy="54831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27" name="图片 257026" descr="南亚地形_副本"/>
          <p:cNvPicPr>
            <a:picLocks noChangeAspect="1"/>
          </p:cNvPicPr>
          <p:nvPr/>
        </p:nvPicPr>
        <p:blipFill>
          <a:blip r:embed="rId2">
            <a:lum bright="-17996" contrast="23999"/>
          </a:blip>
          <a:stretch>
            <a:fillRect/>
          </a:stretch>
        </p:blipFill>
        <p:spPr>
          <a:xfrm>
            <a:off x="109855" y="874395"/>
            <a:ext cx="5251450" cy="5918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5" name="文本框 257045"/>
          <p:cNvSpPr txBox="1"/>
          <p:nvPr/>
        </p:nvSpPr>
        <p:spPr>
          <a:xfrm>
            <a:off x="109538" y="264478"/>
            <a:ext cx="482441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二、南亚的地形和河流</a:t>
            </a:r>
          </a:p>
        </p:txBody>
      </p:sp>
      <p:pic>
        <p:nvPicPr>
          <p:cNvPr id="37890" name="图片 258049" descr="南亚地形_副本２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7996" contrast="35999"/>
          </a:blip>
          <a:stretch>
            <a:fillRect/>
          </a:stretch>
        </p:blipFill>
        <p:spPr>
          <a:xfrm>
            <a:off x="5873115" y="2618105"/>
            <a:ext cx="5922645" cy="39096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116695" y="2618105"/>
            <a:ext cx="2550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</a:rPr>
              <a:t>喜马拉雅山脉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97875" y="5271770"/>
            <a:ext cx="1823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</a:rPr>
              <a:t>恒河平原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33845" y="5271770"/>
            <a:ext cx="1764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</a:rPr>
              <a:t>德干高原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47690" y="597535"/>
            <a:ext cx="58280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分为三大地形区：北部为高大的山地、中部为平原、南部为低缓的高原。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" y="35560"/>
            <a:ext cx="9764395" cy="64928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08020" y="5024120"/>
            <a:ext cx="2446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喜马拉雅山脉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214235" y="5024120"/>
            <a:ext cx="2446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恒河平原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01260" y="5546090"/>
            <a:ext cx="2446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德干高原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95985" y="5546090"/>
            <a:ext cx="2446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印度河平原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023235" y="5958205"/>
            <a:ext cx="2446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喜马拉雅山脉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69890" y="5958205"/>
            <a:ext cx="1978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恒河平原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214235" y="5958205"/>
            <a:ext cx="2446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德干高原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260" y="1564005"/>
            <a:ext cx="6937375" cy="27311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011545" y="2459355"/>
            <a:ext cx="2446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青藏高原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911465" y="2459355"/>
            <a:ext cx="1939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阿拉伯海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017760" y="2459355"/>
            <a:ext cx="1654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巴基斯坦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011545" y="3329940"/>
            <a:ext cx="2446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喜马拉雅山脉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911465" y="3298825"/>
            <a:ext cx="1939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孟加拉湾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918700" y="3298825"/>
            <a:ext cx="16567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印度、孟加拉国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1337945"/>
            <a:ext cx="11105515" cy="3642360"/>
          </a:xfrm>
          <a:prstGeom prst="rect">
            <a:avLst/>
          </a:prstGeom>
        </p:spPr>
      </p:pic>
      <p:sp>
        <p:nvSpPr>
          <p:cNvPr id="20485" name="文本框 257045"/>
          <p:cNvSpPr txBox="1"/>
          <p:nvPr/>
        </p:nvSpPr>
        <p:spPr>
          <a:xfrm>
            <a:off x="109855" y="264795"/>
            <a:ext cx="319341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三、南亚的气候：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主题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888</Words>
  <Application>Microsoft Office PowerPoint</Application>
  <PresentationFormat>宽屏</PresentationFormat>
  <Paragraphs>194</Paragraphs>
  <Slides>32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黑体</vt:lpstr>
      <vt:lpstr>宋体</vt:lpstr>
      <vt:lpstr>Arial</vt:lpstr>
      <vt:lpstr>Calibri</vt:lpstr>
      <vt:lpstr>Times New Roman</vt:lpstr>
      <vt:lpstr>Office 主题</vt:lpstr>
      <vt:lpstr>1_Office 主题</vt:lpstr>
      <vt:lpstr>南亚、西亚复习课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南亚、西亚复习课</dc:title>
  <dc:creator/>
  <cp:lastModifiedBy>赵 德华</cp:lastModifiedBy>
  <cp:revision>52</cp:revision>
  <dcterms:created xsi:type="dcterms:W3CDTF">2020-02-14T02:28:00Z</dcterms:created>
  <dcterms:modified xsi:type="dcterms:W3CDTF">2020-02-26T03:33:05Z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